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90" r:id="rId5"/>
    <p:sldId id="291" r:id="rId6"/>
    <p:sldId id="292" r:id="rId7"/>
    <p:sldId id="259" r:id="rId8"/>
    <p:sldId id="261" r:id="rId9"/>
    <p:sldId id="260" r:id="rId10"/>
    <p:sldId id="279" r:id="rId11"/>
    <p:sldId id="281" r:id="rId12"/>
    <p:sldId id="282" r:id="rId13"/>
    <p:sldId id="284" r:id="rId14"/>
    <p:sldId id="293" r:id="rId15"/>
    <p:sldId id="286" r:id="rId16"/>
    <p:sldId id="294" r:id="rId17"/>
    <p:sldId id="289" r:id="rId18"/>
    <p:sldId id="295" r:id="rId19"/>
    <p:sldId id="29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9A7"/>
    <a:srgbClr val="181818"/>
    <a:srgbClr val="3536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979" autoAdjust="0"/>
  </p:normalViewPr>
  <p:slideViewPr>
    <p:cSldViewPr snapToGrid="0">
      <p:cViewPr>
        <p:scale>
          <a:sx n="53" d="100"/>
          <a:sy n="53" d="100"/>
        </p:scale>
        <p:origin x="11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4E3D2-33AF-4D32-9558-A32BD2EEABDD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C6274-C72D-4F5D-BF53-546F86197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4E3D2-33AF-4D32-9558-A32BD2EEABDD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C6274-C72D-4F5D-BF53-546F86197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43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4E3D2-33AF-4D32-9558-A32BD2EEABDD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C6274-C72D-4F5D-BF53-546F86197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04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4E3D2-33AF-4D32-9558-A32BD2EEABDD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C6274-C72D-4F5D-BF53-546F86197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99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4E3D2-33AF-4D32-9558-A32BD2EEABDD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C6274-C72D-4F5D-BF53-546F86197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2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4E3D2-33AF-4D32-9558-A32BD2EEABDD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C6274-C72D-4F5D-BF53-546F86197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4E3D2-33AF-4D32-9558-A32BD2EEABDD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C6274-C72D-4F5D-BF53-546F86197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34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4E3D2-33AF-4D32-9558-A32BD2EEABDD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C6274-C72D-4F5D-BF53-546F86197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4E3D2-33AF-4D32-9558-A32BD2EEABDD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C6274-C72D-4F5D-BF53-546F86197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0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4E3D2-33AF-4D32-9558-A32BD2EEABDD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C6274-C72D-4F5D-BF53-546F86197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0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4E3D2-33AF-4D32-9558-A32BD2EEABDD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C6274-C72D-4F5D-BF53-546F86197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E3D2-33AF-4D32-9558-A32BD2EEABDD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C6274-C72D-4F5D-BF53-546F86197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0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jpe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jpeg"/><Relationship Id="rId15" Type="http://schemas.openxmlformats.org/officeDocument/2006/relationships/image" Target="../media/image65.pn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1- Home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* Lưu ý canh hàng, kích thước và màu sắc của text như yêu cầu, đừng để bị hình ảnh và text chồng lấn nhau nhìn rối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3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3- Landing Page Điện Gia Dụng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8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21143" y="41323"/>
            <a:ext cx="90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Hiện tại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444564" y="669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Cần đổi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9892" y="3616420"/>
            <a:ext cx="5404139" cy="2302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891" y="3576696"/>
            <a:ext cx="5520001" cy="22586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91175" y="4389120"/>
            <a:ext cx="5120640" cy="1309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9272" y="4158114"/>
            <a:ext cx="5245768" cy="1677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471816" y="3633438"/>
            <a:ext cx="466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Hình ảnh sai &gt;&gt; cập nhật lại hình như trang mẫu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3576696"/>
            <a:ext cx="539015" cy="225863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Hình</a:t>
            </a:r>
            <a:endParaRPr lang="en-US" sz="1200"/>
          </a:p>
        </p:txBody>
      </p:sp>
      <p:sp>
        <p:nvSpPr>
          <p:cNvPr id="23" name="Rectangle 22"/>
          <p:cNvSpPr/>
          <p:nvPr/>
        </p:nvSpPr>
        <p:spPr>
          <a:xfrm>
            <a:off x="0" y="1386038"/>
            <a:ext cx="539015" cy="210793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Text</a:t>
            </a:r>
            <a:endParaRPr lang="en-US" sz="12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891" y="1323067"/>
            <a:ext cx="6013489" cy="196883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56156" y="1761893"/>
            <a:ext cx="847493" cy="10259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025208" y="1323067"/>
            <a:ext cx="1164119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300" b="1" smtClean="0">
                <a:latin typeface="SVN-Avo" panose="02040603050506020204" pitchFamily="18" charset="0"/>
              </a:rPr>
              <a:t>BẾP</a:t>
            </a:r>
          </a:p>
          <a:p>
            <a:pPr algn="ctr">
              <a:lnSpc>
                <a:spcPct val="150000"/>
              </a:lnSpc>
            </a:pPr>
            <a:endParaRPr lang="en-US" sz="1300" b="1" smtClean="0">
              <a:latin typeface="SVN-Avo" panose="020406030505060202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1300" smtClean="0">
                <a:latin typeface="SVN-Avo" panose="02040603050506020204" pitchFamily="18" charset="0"/>
              </a:rPr>
              <a:t>Từ</a:t>
            </a:r>
          </a:p>
          <a:p>
            <a:pPr algn="ctr">
              <a:lnSpc>
                <a:spcPct val="150000"/>
              </a:lnSpc>
            </a:pPr>
            <a:r>
              <a:rPr lang="en-US" sz="1300" smtClean="0">
                <a:latin typeface="SVN-Avo" panose="02040603050506020204" pitchFamily="18" charset="0"/>
              </a:rPr>
              <a:t>Hồng ngoại</a:t>
            </a:r>
          </a:p>
          <a:p>
            <a:pPr algn="ctr">
              <a:lnSpc>
                <a:spcPct val="150000"/>
              </a:lnSpc>
            </a:pPr>
            <a:r>
              <a:rPr lang="en-US" sz="1300" smtClean="0">
                <a:latin typeface="SVN-Avo" panose="02040603050506020204" pitchFamily="18" charset="0"/>
              </a:rPr>
              <a:t>Gas</a:t>
            </a:r>
          </a:p>
          <a:p>
            <a:pPr algn="ctr">
              <a:lnSpc>
                <a:spcPct val="150000"/>
              </a:lnSpc>
            </a:pPr>
            <a:r>
              <a:rPr lang="en-US" sz="1300" smtClean="0">
                <a:latin typeface="SVN-Avo" panose="02040603050506020204" pitchFamily="18" charset="0"/>
              </a:rPr>
              <a:t>Xem tất cả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103649" y="2118732"/>
            <a:ext cx="4081346" cy="104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6823" y="1512782"/>
            <a:ext cx="1799064" cy="171728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043532" y="1880839"/>
            <a:ext cx="735980" cy="1011044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844295" y="1575054"/>
            <a:ext cx="1164119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mtClean="0">
                <a:solidFill>
                  <a:schemeClr val="bg1"/>
                </a:solidFill>
                <a:latin typeface="SVN-Avo" panose="02040603050506020204" pitchFamily="18" charset="0"/>
              </a:rPr>
              <a:t>BẾP</a:t>
            </a:r>
          </a:p>
          <a:p>
            <a:pPr algn="ctr">
              <a:lnSpc>
                <a:spcPct val="150000"/>
              </a:lnSpc>
            </a:pPr>
            <a:endParaRPr lang="en-US" sz="1000" b="1" smtClean="0">
              <a:solidFill>
                <a:schemeClr val="bg1"/>
              </a:solidFill>
              <a:latin typeface="SVN-Avo" panose="020406030505060202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1000" smtClean="0">
                <a:solidFill>
                  <a:schemeClr val="bg1"/>
                </a:solidFill>
                <a:latin typeface="SVN-Avo" panose="02040603050506020204" pitchFamily="18" charset="0"/>
              </a:rPr>
              <a:t>Từ</a:t>
            </a:r>
          </a:p>
          <a:p>
            <a:pPr algn="ctr">
              <a:lnSpc>
                <a:spcPct val="150000"/>
              </a:lnSpc>
            </a:pPr>
            <a:r>
              <a:rPr lang="en-US" sz="1000" smtClean="0">
                <a:solidFill>
                  <a:schemeClr val="bg1"/>
                </a:solidFill>
                <a:latin typeface="SVN-Avo" panose="02040603050506020204" pitchFamily="18" charset="0"/>
              </a:rPr>
              <a:t>Hồng ngoại</a:t>
            </a:r>
          </a:p>
          <a:p>
            <a:pPr algn="ctr">
              <a:lnSpc>
                <a:spcPct val="150000"/>
              </a:lnSpc>
            </a:pPr>
            <a:r>
              <a:rPr lang="en-US" sz="1000" smtClean="0">
                <a:solidFill>
                  <a:schemeClr val="bg1"/>
                </a:solidFill>
                <a:latin typeface="SVN-Avo" panose="02040603050506020204" pitchFamily="18" charset="0"/>
              </a:rPr>
              <a:t>Gas</a:t>
            </a:r>
          </a:p>
          <a:p>
            <a:pPr algn="ctr">
              <a:lnSpc>
                <a:spcPct val="150000"/>
              </a:lnSpc>
            </a:pPr>
            <a:r>
              <a:rPr lang="en-US" sz="1000" smtClean="0">
                <a:solidFill>
                  <a:schemeClr val="bg1"/>
                </a:solidFill>
                <a:latin typeface="SVN-Avo" panose="02040603050506020204" pitchFamily="18" charset="0"/>
              </a:rPr>
              <a:t>Xem tất cả</a:t>
            </a:r>
          </a:p>
        </p:txBody>
      </p:sp>
    </p:spTree>
    <p:extLst>
      <p:ext uri="{BB962C8B-B14F-4D97-AF65-F5344CB8AC3E}">
        <p14:creationId xmlns:p14="http://schemas.microsoft.com/office/powerpoint/2010/main" val="332424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4- Landing Page Điều Hòa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Lưu ý canh hàng và kích thước của text như yêu cầu, đừng để bị hình ảnh và text chồng lấn nhau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4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20733" y="191364"/>
            <a:ext cx="90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Hiện tại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444564" y="6698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Cần </a:t>
            </a:r>
            <a:r>
              <a:rPr lang="en-US" smtClean="0"/>
              <a:t>hiển thị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" y="376030"/>
            <a:ext cx="539015" cy="5124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Hình + Text</a:t>
            </a:r>
            <a:endParaRPr lang="en-US" sz="1200"/>
          </a:p>
        </p:txBody>
      </p:sp>
      <p:sp>
        <p:nvSpPr>
          <p:cNvPr id="18" name="Rectangle 17"/>
          <p:cNvSpPr/>
          <p:nvPr/>
        </p:nvSpPr>
        <p:spPr>
          <a:xfrm>
            <a:off x="0" y="5622502"/>
            <a:ext cx="539015" cy="10508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Text</a:t>
            </a:r>
            <a:endParaRPr lang="en-US" sz="1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224" y="722481"/>
            <a:ext cx="5304311" cy="2232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4952" y="476587"/>
            <a:ext cx="5797719" cy="305143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603433" y="825946"/>
            <a:ext cx="29886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1000">
                <a:latin typeface="SVN-Avo" panose="02040603050506020204" pitchFamily="18" charset="0"/>
              </a:rPr>
              <a:t>Tản nhiệt chống ăn mòn </a:t>
            </a:r>
            <a:r>
              <a:rPr lang="vi-VN" sz="1000" b="1">
                <a:solidFill>
                  <a:srgbClr val="FFC000"/>
                </a:solidFill>
                <a:latin typeface="SVN-Avo" panose="02040603050506020204" pitchFamily="18" charset="0"/>
              </a:rPr>
              <a:t>Golden </a:t>
            </a:r>
            <a:r>
              <a:rPr lang="vi-VN" sz="1000" b="1" smtClean="0">
                <a:solidFill>
                  <a:srgbClr val="FFC000"/>
                </a:solidFill>
                <a:latin typeface="SVN-Avo" panose="02040603050506020204" pitchFamily="18" charset="0"/>
              </a:rPr>
              <a:t>Fin</a:t>
            </a:r>
            <a:r>
              <a:rPr lang="en-US" sz="1000" b="1" smtClean="0">
                <a:solidFill>
                  <a:srgbClr val="FFC000"/>
                </a:solidFill>
                <a:latin typeface="SVN-Avo" panose="02040603050506020204" pitchFamily="18" charset="0"/>
              </a:rPr>
              <a:t> 1500H</a:t>
            </a:r>
            <a:endParaRPr lang="vi-VN" sz="1000" b="1">
              <a:solidFill>
                <a:srgbClr val="FFC000"/>
              </a:solidFill>
              <a:latin typeface="SVN-Avo" panose="020406030505060202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vi-VN" sz="500" smtClean="0">
                <a:latin typeface="SVN-Avo" panose="02040603050506020204" pitchFamily="18" charset="0"/>
              </a:rPr>
              <a:t>Hiệu </a:t>
            </a:r>
            <a:r>
              <a:rPr lang="vi-VN" sz="500">
                <a:latin typeface="SVN-Avo" panose="02040603050506020204" pitchFamily="18" charset="0"/>
              </a:rPr>
              <a:t>suất tản nhiệt tốt hơn, hoạt động bền bỉ hơn, khả năng chống ăn mòn tốt hơn kể cả trong những môi trường khắc nghiệt</a:t>
            </a:r>
            <a:r>
              <a:rPr lang="vi-VN" sz="500" smtClean="0">
                <a:latin typeface="SVN-Avo" panose="02040603050506020204" pitchFamily="18" charset="0"/>
              </a:rPr>
              <a:t>.</a:t>
            </a:r>
            <a:endParaRPr lang="vi-VN" sz="500">
              <a:latin typeface="SVN-Avo" panose="020406030505060202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2830" y="3579804"/>
            <a:ext cx="5809841" cy="305781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886094" y="4175519"/>
            <a:ext cx="1938981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mtClean="0">
                <a:latin typeface="SVN-Avo" panose="02040603050506020204" pitchFamily="18" charset="0"/>
              </a:rPr>
              <a:t>7 lớp chống ăn mòn </a:t>
            </a:r>
            <a:r>
              <a:rPr lang="en-US" sz="1000" b="1" smtClean="0">
                <a:latin typeface="SVN-Avo" panose="02040603050506020204" pitchFamily="18" charset="0"/>
              </a:rPr>
              <a:t>1500H</a:t>
            </a:r>
            <a:endParaRPr lang="vi-VN" sz="1000" b="1">
              <a:solidFill>
                <a:srgbClr val="FFC000"/>
              </a:solidFill>
              <a:latin typeface="SVN-Avo" panose="02040603050506020204" pitchFamily="18" charset="0"/>
            </a:endParaRPr>
          </a:p>
          <a:p>
            <a:pPr>
              <a:lnSpc>
                <a:spcPct val="150000"/>
              </a:lnSpc>
            </a:pPr>
            <a:r>
              <a:rPr lang="vi-VN" sz="500">
                <a:latin typeface="SVN-Avo" panose="02040603050506020204" pitchFamily="18" charset="0"/>
              </a:rPr>
              <a:t>Dàn nóng với 7 lớp bảo </a:t>
            </a:r>
            <a:r>
              <a:rPr lang="vi-VN" sz="500" smtClean="0">
                <a:latin typeface="SVN-Avo" panose="02040603050506020204" pitchFamily="18" charset="0"/>
              </a:rPr>
              <a:t>vệ cấu </a:t>
            </a:r>
            <a:r>
              <a:rPr lang="vi-VN" sz="500">
                <a:latin typeface="SVN-Avo" panose="02040603050506020204" pitchFamily="18" charset="0"/>
              </a:rPr>
              <a:t>thành 1 vỏ bọc chắc </a:t>
            </a:r>
            <a:r>
              <a:rPr lang="vi-VN" sz="500" smtClean="0">
                <a:latin typeface="SVN-Avo" panose="02040603050506020204" pitchFamily="18" charset="0"/>
              </a:rPr>
              <a:t>chắn</a:t>
            </a:r>
            <a:r>
              <a:rPr lang="en-US" sz="500" smtClean="0">
                <a:latin typeface="SVN-Avo" panose="02040603050506020204" pitchFamily="18" charset="0"/>
              </a:rPr>
              <a:t> </a:t>
            </a:r>
            <a:r>
              <a:rPr lang="vi-VN" sz="500" smtClean="0">
                <a:latin typeface="SVN-Avo" panose="02040603050506020204" pitchFamily="18" charset="0"/>
              </a:rPr>
              <a:t>gấp </a:t>
            </a:r>
            <a:r>
              <a:rPr lang="vi-VN" sz="500">
                <a:latin typeface="SVN-Avo" panose="02040603050506020204" pitchFamily="18" charset="0"/>
              </a:rPr>
              <a:t>bảy lần, giúp kéo dài đáng kể tuổi thọ </a:t>
            </a:r>
            <a:r>
              <a:rPr lang="vi-VN" sz="500" smtClean="0">
                <a:latin typeface="SVN-Avo" panose="02040603050506020204" pitchFamily="18" charset="0"/>
              </a:rPr>
              <a:t>của</a:t>
            </a:r>
            <a:r>
              <a:rPr lang="en-US" sz="500" smtClean="0">
                <a:latin typeface="SVN-Avo" panose="02040603050506020204" pitchFamily="18" charset="0"/>
              </a:rPr>
              <a:t> </a:t>
            </a:r>
            <a:r>
              <a:rPr lang="vi-VN" sz="500" smtClean="0">
                <a:latin typeface="SVN-Avo" panose="02040603050506020204" pitchFamily="18" charset="0"/>
              </a:rPr>
              <a:t>máy </a:t>
            </a:r>
            <a:r>
              <a:rPr lang="vi-VN" sz="500">
                <a:latin typeface="SVN-Avo" panose="02040603050506020204" pitchFamily="18" charset="0"/>
              </a:rPr>
              <a:t>móc khi hoạt động ngoài </a:t>
            </a:r>
            <a:r>
              <a:rPr lang="vi-VN" sz="500" smtClean="0">
                <a:latin typeface="SVN-Avo" panose="02040603050506020204" pitchFamily="18" charset="0"/>
              </a:rPr>
              <a:t>trời.</a:t>
            </a:r>
            <a:endParaRPr lang="en-US" sz="500" b="1">
              <a:latin typeface="SVN-Avo" panose="020406030505060202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015" y="3579804"/>
            <a:ext cx="5266385" cy="24057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04806" y="2992911"/>
            <a:ext cx="197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* Bỏ nút xem thêm</a:t>
            </a:r>
            <a:endParaRPr lang="en-US" i="1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08485" y="2077271"/>
            <a:ext cx="1515979" cy="882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0224" y="6158915"/>
            <a:ext cx="197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/>
              <a:t>* Bỏ nút xem thêm</a:t>
            </a:r>
            <a:endParaRPr lang="en-US" i="1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393903" y="5217513"/>
            <a:ext cx="98014" cy="908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86870" y="6600665"/>
            <a:ext cx="11757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Lưu ý canh hàng, kích thước và màu sắc của text như yêu cầu, đừng để bị hình ảnh và text chồng lấn nhau nhìn rối</a:t>
            </a:r>
          </a:p>
          <a:p>
            <a:r>
              <a:rPr lang="en-US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5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926" y="457012"/>
            <a:ext cx="5328153" cy="28042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20733" y="191364"/>
            <a:ext cx="90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Hiện tại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444564" y="669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Cần đổi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560696"/>
            <a:ext cx="539015" cy="286589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Hình + Text</a:t>
            </a:r>
            <a:endParaRPr lang="en-US" sz="1200"/>
          </a:p>
        </p:txBody>
      </p:sp>
      <p:sp>
        <p:nvSpPr>
          <p:cNvPr id="18" name="Rectangle 17"/>
          <p:cNvSpPr/>
          <p:nvPr/>
        </p:nvSpPr>
        <p:spPr>
          <a:xfrm>
            <a:off x="-1" y="3667224"/>
            <a:ext cx="539015" cy="24824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Đổi vị trí</a:t>
            </a:r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6754013" y="1420575"/>
            <a:ext cx="298863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mtClean="0">
                <a:solidFill>
                  <a:srgbClr val="00A9A7"/>
                </a:solidFill>
                <a:latin typeface="SVN-Avo" panose="02040603050506020204" pitchFamily="18" charset="0"/>
              </a:rPr>
              <a:t>SMART WIFI</a:t>
            </a:r>
            <a:endParaRPr lang="vi-VN" sz="1000" b="1">
              <a:solidFill>
                <a:srgbClr val="00A9A7"/>
              </a:solidFill>
              <a:latin typeface="SVN-Avo" panose="02040603050506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500" smtClean="0">
                <a:latin typeface="SVN-Avo" panose="02040603050506020204" pitchFamily="18" charset="0"/>
              </a:rPr>
              <a:t>Điều khiển điều hòa không khí từ nửa vòng trái đất</a:t>
            </a:r>
            <a:endParaRPr lang="vi-VN" sz="500">
              <a:latin typeface="SVN-Avo" panose="0204060305050602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619" y="887000"/>
            <a:ext cx="5372688" cy="22577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015" y="3667224"/>
            <a:ext cx="5370636" cy="24824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881" y="3894380"/>
            <a:ext cx="5663109" cy="2121409"/>
          </a:xfrm>
          <a:prstGeom prst="rect">
            <a:avLst/>
          </a:prstGeom>
        </p:spPr>
      </p:pic>
      <p:sp>
        <p:nvSpPr>
          <p:cNvPr id="33" name="Right Arrow 32"/>
          <p:cNvSpPr/>
          <p:nvPr/>
        </p:nvSpPr>
        <p:spPr>
          <a:xfrm flipH="1">
            <a:off x="5584673" y="4605273"/>
            <a:ext cx="649955" cy="606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04805" y="3177577"/>
            <a:ext cx="197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* Bỏ nút xem thêm</a:t>
            </a:r>
            <a:endParaRPr lang="en-US" i="1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263316" y="2298032"/>
            <a:ext cx="445168" cy="846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3118" y="436188"/>
            <a:ext cx="18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* Bỏ Icon Laser TV</a:t>
            </a:r>
            <a:endParaRPr lang="en-US" i="1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395663" y="620854"/>
            <a:ext cx="269219" cy="101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 flipH="1">
            <a:off x="5691497" y="1712662"/>
            <a:ext cx="649955" cy="606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64367" y="6349056"/>
            <a:ext cx="11757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Lưu ý canh hàng, kích thước và màu sắc của text như yêu cầu, đừng để bị hình ảnh và text chồng lấn nhau nhìn rối</a:t>
            </a:r>
          </a:p>
          <a:p>
            <a:r>
              <a:rPr lang="en-US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0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21143" y="41323"/>
            <a:ext cx="90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Hiện tại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444564" y="669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Cần đổi</a:t>
            </a: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407158"/>
            <a:ext cx="539015" cy="57650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Hình + text + nút xem thêm</a:t>
            </a:r>
            <a:endParaRPr lang="en-US" sz="1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416" y="376030"/>
            <a:ext cx="5372837" cy="24592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756" y="303999"/>
            <a:ext cx="5762244" cy="303276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550214" y="524618"/>
            <a:ext cx="194316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700" smtClean="0">
                <a:solidFill>
                  <a:schemeClr val="bg1"/>
                </a:solidFill>
                <a:latin typeface="SVN-Avo" panose="02040603050506020204" pitchFamily="18" charset="0"/>
              </a:rPr>
              <a:t>Điều hòa THƯƠNG MẠI</a:t>
            </a:r>
            <a:endParaRPr lang="en-US" sz="700" smtClean="0">
              <a:solidFill>
                <a:schemeClr val="bg1"/>
              </a:solidFill>
              <a:latin typeface="SVN-Avo" panose="02040603050506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400" b="1" smtClean="0">
                <a:solidFill>
                  <a:schemeClr val="bg1"/>
                </a:solidFill>
                <a:latin typeface="SVN-Avo" panose="02040603050506020204" pitchFamily="18" charset="0"/>
              </a:rPr>
              <a:t>Giải pháp hoàn hảo</a:t>
            </a:r>
            <a:endParaRPr lang="en-US" sz="1400">
              <a:solidFill>
                <a:schemeClr val="bg1"/>
              </a:solidFill>
              <a:latin typeface="SVN-Avo" panose="02040603050506020204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647543" y="1120950"/>
            <a:ext cx="626416" cy="247445"/>
            <a:chOff x="12515867" y="791828"/>
            <a:chExt cx="897314" cy="323707"/>
          </a:xfrm>
        </p:grpSpPr>
        <p:sp>
          <p:nvSpPr>
            <p:cNvPr id="26" name="Flowchart: Terminator 25"/>
            <p:cNvSpPr/>
            <p:nvPr/>
          </p:nvSpPr>
          <p:spPr>
            <a:xfrm>
              <a:off x="12515867" y="791828"/>
              <a:ext cx="897314" cy="323707"/>
            </a:xfrm>
            <a:prstGeom prst="flowChartTermina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588468" y="838265"/>
              <a:ext cx="617439" cy="210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smtClean="0">
                  <a:solidFill>
                    <a:schemeClr val="bg1"/>
                  </a:solidFill>
                  <a:latin typeface="SVN-Avo" panose="02040603050506020204" pitchFamily="18" charset="0"/>
                </a:rPr>
                <a:t>XEM </a:t>
              </a:r>
              <a:r>
                <a:rPr lang="en-US" sz="500" smtClean="0">
                  <a:solidFill>
                    <a:schemeClr val="bg1"/>
                  </a:solidFill>
                  <a:latin typeface="SVN-Avo" panose="02040603050506020204" pitchFamily="18" charset="0"/>
                </a:rPr>
                <a:t>THÊM</a:t>
              </a:r>
              <a:endParaRPr lang="en-US" sz="500">
                <a:solidFill>
                  <a:schemeClr val="bg1"/>
                </a:solidFill>
                <a:latin typeface="SVN-Avo" panose="02040603050506020204" pitchFamily="18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228" y="3316790"/>
            <a:ext cx="5275025" cy="223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472" y="3090963"/>
            <a:ext cx="5762244" cy="303276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840517" y="3655237"/>
            <a:ext cx="1526380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700" smtClean="0">
                <a:solidFill>
                  <a:schemeClr val="bg1"/>
                </a:solidFill>
                <a:latin typeface="SVN-Avo" panose="02040603050506020204" pitchFamily="18" charset="0"/>
              </a:rPr>
              <a:t>Điều hòa CÔNG NGHIỆP</a:t>
            </a:r>
            <a:endParaRPr lang="en-US" sz="700" smtClean="0">
              <a:solidFill>
                <a:schemeClr val="bg1"/>
              </a:solidFill>
              <a:latin typeface="SVN-Avo" panose="02040603050506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400" b="1" smtClean="0">
                <a:solidFill>
                  <a:schemeClr val="bg1"/>
                </a:solidFill>
                <a:latin typeface="SVN-Avo" panose="02040603050506020204" pitchFamily="18" charset="0"/>
              </a:rPr>
              <a:t>Chuyên nghiệp</a:t>
            </a:r>
          </a:p>
          <a:p>
            <a:pPr>
              <a:lnSpc>
                <a:spcPct val="150000"/>
              </a:lnSpc>
            </a:pPr>
            <a:r>
              <a:rPr lang="en-US" sz="1400" b="1" smtClean="0">
                <a:solidFill>
                  <a:schemeClr val="bg1"/>
                </a:solidFill>
                <a:latin typeface="SVN-Avo" panose="02040603050506020204" pitchFamily="18" charset="0"/>
              </a:rPr>
              <a:t>Đẳng cấp</a:t>
            </a:r>
            <a:endParaRPr lang="en-US" sz="1400">
              <a:solidFill>
                <a:schemeClr val="bg1"/>
              </a:solidFill>
              <a:latin typeface="SVN-Avo" panose="02040603050506020204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960751" y="4555483"/>
            <a:ext cx="626416" cy="247445"/>
            <a:chOff x="12515867" y="791828"/>
            <a:chExt cx="897314" cy="323707"/>
          </a:xfrm>
        </p:grpSpPr>
        <p:sp>
          <p:nvSpPr>
            <p:cNvPr id="37" name="Flowchart: Terminator 36"/>
            <p:cNvSpPr/>
            <p:nvPr/>
          </p:nvSpPr>
          <p:spPr>
            <a:xfrm>
              <a:off x="12515867" y="791828"/>
              <a:ext cx="897314" cy="323707"/>
            </a:xfrm>
            <a:prstGeom prst="flowChartTermina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588468" y="838265"/>
              <a:ext cx="617439" cy="210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smtClean="0">
                  <a:solidFill>
                    <a:schemeClr val="bg1"/>
                  </a:solidFill>
                  <a:latin typeface="SVN-Avo" panose="02040603050506020204" pitchFamily="18" charset="0"/>
                </a:rPr>
                <a:t>XEM </a:t>
              </a:r>
              <a:r>
                <a:rPr lang="en-US" sz="500" smtClean="0">
                  <a:solidFill>
                    <a:schemeClr val="bg1"/>
                  </a:solidFill>
                  <a:latin typeface="SVN-Avo" panose="02040603050506020204" pitchFamily="18" charset="0"/>
                </a:rPr>
                <a:t>THÊM</a:t>
              </a:r>
              <a:endParaRPr lang="en-US" sz="500">
                <a:solidFill>
                  <a:schemeClr val="bg1"/>
                </a:solidFill>
                <a:latin typeface="SVN-Avo" panose="02040603050506020204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072261" y="6031506"/>
            <a:ext cx="2204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*Thêm nút xem thêm</a:t>
            </a:r>
            <a:endParaRPr lang="en-US"/>
          </a:p>
        </p:txBody>
      </p:sp>
      <p:cxnSp>
        <p:nvCxnSpPr>
          <p:cNvPr id="16" name="Straight Arrow Connector 15"/>
          <p:cNvCxnSpPr>
            <a:endCxn id="38" idx="2"/>
          </p:cNvCxnSpPr>
          <p:nvPr/>
        </p:nvCxnSpPr>
        <p:spPr>
          <a:xfrm flipV="1">
            <a:off x="6027821" y="4751652"/>
            <a:ext cx="1199131" cy="121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42707" y="6454490"/>
            <a:ext cx="11757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Lưu ý canh hàng, kích thước và màu sắc của text như yêu cầu, đừng để bị hình ảnh và text chồng lấn nhau nhìn rối</a:t>
            </a:r>
          </a:p>
          <a:p>
            <a:r>
              <a:rPr lang="en-US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21143" y="41323"/>
            <a:ext cx="90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Hiện tại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444564" y="669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Cần đổi</a:t>
            </a: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6390" y="2974990"/>
            <a:ext cx="539015" cy="25034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Hình</a:t>
            </a:r>
            <a:endParaRPr lang="en-US" sz="1200"/>
          </a:p>
        </p:txBody>
      </p:sp>
      <p:sp>
        <p:nvSpPr>
          <p:cNvPr id="25" name="Rectangle 24"/>
          <p:cNvSpPr/>
          <p:nvPr/>
        </p:nvSpPr>
        <p:spPr>
          <a:xfrm>
            <a:off x="0" y="410655"/>
            <a:ext cx="539015" cy="25643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Đổi vị trí</a:t>
            </a:r>
            <a:endParaRPr lang="en-US" sz="1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330" y="891729"/>
            <a:ext cx="5920337" cy="20832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1667" y="838298"/>
            <a:ext cx="4622532" cy="2136692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flipH="1">
            <a:off x="5874067" y="1603448"/>
            <a:ext cx="734176" cy="606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ann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093" y="3169351"/>
            <a:ext cx="5391233" cy="226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0089" y="2974990"/>
            <a:ext cx="4663105" cy="270460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890190" y="5478440"/>
            <a:ext cx="4923469" cy="1279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190" y="5478440"/>
            <a:ext cx="4881121" cy="1279492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0" y="5483428"/>
            <a:ext cx="539015" cy="13745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Bỏ</a:t>
            </a:r>
            <a:endParaRPr lang="en-US" sz="1200"/>
          </a:p>
        </p:txBody>
      </p:sp>
      <p:sp>
        <p:nvSpPr>
          <p:cNvPr id="31" name="Right Arrow 30"/>
          <p:cNvSpPr/>
          <p:nvPr/>
        </p:nvSpPr>
        <p:spPr>
          <a:xfrm>
            <a:off x="5874067" y="5873952"/>
            <a:ext cx="654518" cy="606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78316" y="6280484"/>
            <a:ext cx="79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Cắt bỏ</a:t>
            </a: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50598" y="1293613"/>
            <a:ext cx="4923469" cy="1279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80674" y="68580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Bỏ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endCxn id="11" idx="3"/>
          </p:cNvCxnSpPr>
          <p:nvPr/>
        </p:nvCxnSpPr>
        <p:spPr>
          <a:xfrm flipH="1" flipV="1">
            <a:off x="2212202" y="870466"/>
            <a:ext cx="422315" cy="38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47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637082" y="0"/>
            <a:ext cx="89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Kết quả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3" y="534295"/>
            <a:ext cx="2805490" cy="27284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3" y="3518894"/>
            <a:ext cx="2805490" cy="14765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4" y="5053097"/>
            <a:ext cx="2805490" cy="14765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35" y="780159"/>
            <a:ext cx="2914986" cy="15342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334" y="2327160"/>
            <a:ext cx="2914987" cy="10919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34" y="3262785"/>
            <a:ext cx="2822528" cy="14855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34" y="4748326"/>
            <a:ext cx="2822528" cy="14855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6447" y="780159"/>
            <a:ext cx="2968738" cy="137225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447" y="2152411"/>
            <a:ext cx="2986027" cy="1731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6447" y="3884307"/>
            <a:ext cx="2968738" cy="287229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946358" y="2935705"/>
            <a:ext cx="372979" cy="483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999862" y="2952024"/>
            <a:ext cx="397043" cy="6215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4160" y="3700615"/>
            <a:ext cx="1982259" cy="3673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6510" y="5251577"/>
            <a:ext cx="1061455" cy="3671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8478" y="3573546"/>
            <a:ext cx="806598" cy="34819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8477" y="4965505"/>
            <a:ext cx="718605" cy="53126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57346" y="6587300"/>
            <a:ext cx="11757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Lưu ý canh hàng, kích thước và màu sắc của text như yêu cầu, đừng để bị hình ảnh và text chồng lấn nhau nhìn rối</a:t>
            </a:r>
          </a:p>
          <a:p>
            <a:r>
              <a:rPr lang="en-US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3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5- Trang sản phẩm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Hiện tại vẫn chưa hoàn thiện, ẩn toàn bộ phần dưới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0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21143" y="41323"/>
            <a:ext cx="90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Hiện tại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444564" y="669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Cần đổi</a:t>
            </a: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410655"/>
            <a:ext cx="539015" cy="25643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Giữ</a:t>
            </a:r>
            <a:endParaRPr lang="en-US" sz="1200"/>
          </a:p>
        </p:txBody>
      </p:sp>
      <p:sp>
        <p:nvSpPr>
          <p:cNvPr id="30" name="Rectangle 29"/>
          <p:cNvSpPr/>
          <p:nvPr/>
        </p:nvSpPr>
        <p:spPr>
          <a:xfrm>
            <a:off x="0" y="2974990"/>
            <a:ext cx="539015" cy="38830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Ẩn </a:t>
            </a:r>
            <a:endParaRPr lang="en-US" sz="1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5269" y="520587"/>
            <a:ext cx="3523300" cy="16038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5269" y="1954188"/>
            <a:ext cx="3523300" cy="5301353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041232" y="1251284"/>
            <a:ext cx="794084" cy="601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36041" y="1090408"/>
            <a:ext cx="4511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Giữ để hiển thị tạm</a:t>
            </a:r>
            <a:br>
              <a:rPr lang="en-US" smtClean="0"/>
            </a:br>
            <a:r>
              <a:rPr lang="en-US" smtClean="0"/>
              <a:t>* phần giá cập nhật thêm giá trị là chữ hoặc để mặc định là </a:t>
            </a:r>
            <a:r>
              <a:rPr lang="en-US" b="1" smtClean="0"/>
              <a:t>Sắp Ra Mắt</a:t>
            </a:r>
            <a:endParaRPr 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6355304" y="4298829"/>
            <a:ext cx="4511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Toàn bộ phần thông tin này đến chân trang ẩn đi, chờ hoàn thiện trang chi tiết sản phẩm mới cập nhật lại</a:t>
            </a:r>
            <a:endParaRPr lang="en-US" b="1"/>
          </a:p>
        </p:txBody>
      </p:sp>
      <p:sp>
        <p:nvSpPr>
          <p:cNvPr id="24" name="Right Arrow 23"/>
          <p:cNvSpPr/>
          <p:nvPr/>
        </p:nvSpPr>
        <p:spPr>
          <a:xfrm>
            <a:off x="5315263" y="4314916"/>
            <a:ext cx="794084" cy="601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4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28279" y="442762"/>
            <a:ext cx="90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Hiện tại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824373" y="489152"/>
            <a:ext cx="104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Cần xử lý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607" y="1193281"/>
            <a:ext cx="5334953" cy="24135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7231" y="1193281"/>
            <a:ext cx="5394283" cy="24445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5607" y="3987987"/>
            <a:ext cx="5334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1/ Thanh menu hiện tại vẫn chưa dàn đều các menu mà bị dồn về bên phải</a:t>
            </a:r>
          </a:p>
          <a:p>
            <a:r>
              <a:rPr lang="en-US" smtClean="0"/>
              <a:t>2/ Phần xổ xuống khi rê chuột vẫn chưa ổn và chưa đồng bộ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27231" y="4003147"/>
            <a:ext cx="53349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1/ Dàn đều thanh menu ra</a:t>
            </a:r>
          </a:p>
          <a:p>
            <a:r>
              <a:rPr lang="en-US" smtClean="0"/>
              <a:t>2/ Tạm thời tắt phần xổ &gt;&gt; sau khi hoàn thiện chi tiết sản phẩm và fix lỗi mới mở lại.</a:t>
            </a:r>
            <a:br>
              <a:rPr lang="en-US" smtClean="0"/>
            </a:br>
            <a:r>
              <a:rPr lang="en-US" smtClean="0"/>
              <a:t>*Lưu ý khi rê vào không xổ ra, nhưng vẫn có gạch xanh bên dưới và khi nhấp vào vẫn dẫn đến các landing page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58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4968" y="3673356"/>
            <a:ext cx="4769137" cy="23833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4969" y="1139847"/>
            <a:ext cx="4767842" cy="23826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6861" y="100513"/>
            <a:ext cx="90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Hiện tại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404732" y="280573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Cần </a:t>
            </a:r>
            <a:r>
              <a:rPr lang="en-US" smtClean="0"/>
              <a:t>hiển thị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826" y="1139847"/>
            <a:ext cx="5532185" cy="23823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59557" y="1509802"/>
            <a:ext cx="2470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mtClean="0">
                <a:solidFill>
                  <a:schemeClr val="bg1"/>
                </a:solidFill>
                <a:latin typeface="SVN-Avo" panose="02040603050506020204" pitchFamily="18" charset="0"/>
              </a:rPr>
              <a:t>Laser TV</a:t>
            </a:r>
          </a:p>
          <a:p>
            <a:pPr>
              <a:lnSpc>
                <a:spcPct val="150000"/>
              </a:lnSpc>
            </a:pPr>
            <a:r>
              <a:rPr lang="en-US" sz="1600" smtClean="0">
                <a:solidFill>
                  <a:schemeClr val="bg1"/>
                </a:solidFill>
                <a:latin typeface="SVN-Avo" panose="02040603050506020204" pitchFamily="18" charset="0"/>
              </a:rPr>
              <a:t>Đã đến lúc </a:t>
            </a:r>
            <a:r>
              <a:rPr lang="en-US" sz="1600" b="1" smtClean="0">
                <a:solidFill>
                  <a:srgbClr val="00A9A7"/>
                </a:solidFill>
                <a:latin typeface="SVN-Avo" panose="02040603050506020204" pitchFamily="18" charset="0"/>
              </a:rPr>
              <a:t>định nghĩa </a:t>
            </a:r>
          </a:p>
          <a:p>
            <a:pPr>
              <a:lnSpc>
                <a:spcPct val="150000"/>
              </a:lnSpc>
            </a:pPr>
            <a:r>
              <a:rPr lang="en-US" sz="1600" smtClean="0">
                <a:solidFill>
                  <a:schemeClr val="bg1"/>
                </a:solidFill>
                <a:latin typeface="SVN-Avo" panose="02040603050506020204" pitchFamily="18" charset="0"/>
              </a:rPr>
              <a:t>lại chiếc TV</a:t>
            </a:r>
            <a:endParaRPr lang="en-US" sz="1600">
              <a:solidFill>
                <a:schemeClr val="bg1"/>
              </a:solidFill>
              <a:latin typeface="SVN-Avo" panose="020406030505060202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78" y="3800103"/>
            <a:ext cx="5547314" cy="241069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52063" y="3984964"/>
            <a:ext cx="22076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mtClean="0">
                <a:solidFill>
                  <a:schemeClr val="bg1"/>
                </a:solidFill>
                <a:latin typeface="SVN-Avo" panose="02040603050506020204" pitchFamily="18" charset="0"/>
              </a:rPr>
              <a:t>ULED TV</a:t>
            </a:r>
          </a:p>
          <a:p>
            <a:pPr>
              <a:lnSpc>
                <a:spcPct val="150000"/>
              </a:lnSpc>
            </a:pPr>
            <a:r>
              <a:rPr lang="en-US" sz="1600" b="1" smtClean="0">
                <a:solidFill>
                  <a:srgbClr val="00A9A7"/>
                </a:solidFill>
                <a:latin typeface="SVN-Avo" panose="02040603050506020204" pitchFamily="18" charset="0"/>
              </a:rPr>
              <a:t>Phá vỡ</a:t>
            </a:r>
            <a:r>
              <a:rPr lang="en-US" sz="1600" smtClean="0">
                <a:latin typeface="SVN-Avo" panose="02040603050506020204" pitchFamily="18" charset="0"/>
              </a:rPr>
              <a:t> </a:t>
            </a:r>
            <a:r>
              <a:rPr lang="en-US" sz="1600" smtClean="0">
                <a:solidFill>
                  <a:schemeClr val="bg1"/>
                </a:solidFill>
                <a:latin typeface="SVN-Avo" panose="02040603050506020204" pitchFamily="18" charset="0"/>
              </a:rPr>
              <a:t>mọi </a:t>
            </a:r>
            <a:r>
              <a:rPr lang="en-US" sz="1600" b="1" smtClean="0">
                <a:solidFill>
                  <a:schemeClr val="bg1"/>
                </a:solidFill>
                <a:latin typeface="SVN-Avo" panose="020406030505060202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smtClean="0">
                <a:solidFill>
                  <a:schemeClr val="bg1"/>
                </a:solidFill>
                <a:latin typeface="SVN-Avo" panose="02040603050506020204" pitchFamily="18" charset="0"/>
              </a:rPr>
              <a:t>giới hạn về hình ảnh</a:t>
            </a:r>
            <a:endParaRPr lang="en-US" sz="1600">
              <a:solidFill>
                <a:schemeClr val="bg1"/>
              </a:solidFill>
              <a:latin typeface="SVN-Avo" panose="02040603050506020204" pitchFamily="18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053218" y="2542137"/>
            <a:ext cx="626417" cy="247445"/>
            <a:chOff x="12515867" y="791830"/>
            <a:chExt cx="897315" cy="323708"/>
          </a:xfrm>
        </p:grpSpPr>
        <p:sp>
          <p:nvSpPr>
            <p:cNvPr id="21" name="Flowchart: Terminator 20"/>
            <p:cNvSpPr/>
            <p:nvPr/>
          </p:nvSpPr>
          <p:spPr>
            <a:xfrm>
              <a:off x="12515867" y="791830"/>
              <a:ext cx="897315" cy="323708"/>
            </a:xfrm>
            <a:prstGeom prst="flowChartTermina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588461" y="838268"/>
              <a:ext cx="617439" cy="210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smtClean="0">
                  <a:solidFill>
                    <a:schemeClr val="bg1"/>
                  </a:solidFill>
                  <a:latin typeface="SVN-Avo" panose="02040603050506020204" pitchFamily="18" charset="0"/>
                </a:rPr>
                <a:t>XEM THÊM</a:t>
              </a:r>
              <a:endParaRPr lang="en-US" sz="500">
                <a:solidFill>
                  <a:schemeClr val="bg1"/>
                </a:solidFill>
                <a:latin typeface="SVN-Avo" panose="02040603050506020204" pitchFamily="18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959557" y="5020221"/>
            <a:ext cx="626417" cy="247445"/>
            <a:chOff x="12515867" y="791830"/>
            <a:chExt cx="897315" cy="323708"/>
          </a:xfrm>
        </p:grpSpPr>
        <p:sp>
          <p:nvSpPr>
            <p:cNvPr id="26" name="Flowchart: Terminator 25"/>
            <p:cNvSpPr/>
            <p:nvPr/>
          </p:nvSpPr>
          <p:spPr>
            <a:xfrm>
              <a:off x="12515867" y="791830"/>
              <a:ext cx="897315" cy="323708"/>
            </a:xfrm>
            <a:prstGeom prst="flowChartTermina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588461" y="838268"/>
              <a:ext cx="617439" cy="210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smtClean="0">
                  <a:solidFill>
                    <a:schemeClr val="bg1"/>
                  </a:solidFill>
                  <a:latin typeface="SVN-Avo" panose="02040603050506020204" pitchFamily="18" charset="0"/>
                </a:rPr>
                <a:t>XEM THÊM</a:t>
              </a:r>
              <a:endParaRPr lang="en-US" sz="500">
                <a:solidFill>
                  <a:schemeClr val="bg1"/>
                </a:solidFill>
                <a:latin typeface="SVN-Avo" panose="020406030505060202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3874" y="6368279"/>
            <a:ext cx="11050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 Lưu ý canh hàng, kích thước và màu sắc của text như yêu cầu, đừng để bị hình ảnh và text chồng lấn nhau nhìn rối</a:t>
            </a:r>
          </a:p>
          <a:p>
            <a:r>
              <a:rPr lang="en-US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5878" y="3733554"/>
            <a:ext cx="5066494" cy="2531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5878" y="942745"/>
            <a:ext cx="5061761" cy="25295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6861" y="100513"/>
            <a:ext cx="90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Hiện tại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854017" y="12060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Cần đổi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26382" y="1711230"/>
            <a:ext cx="19014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mtClean="0">
                <a:latin typeface="SVN-Avo" panose="02040603050506020204" pitchFamily="18" charset="0"/>
              </a:rPr>
              <a:t>Smart Wi-Fi</a:t>
            </a:r>
          </a:p>
          <a:p>
            <a:pPr>
              <a:lnSpc>
                <a:spcPct val="150000"/>
              </a:lnSpc>
            </a:pPr>
            <a:r>
              <a:rPr lang="en-US" sz="1600" smtClean="0">
                <a:latin typeface="SVN-Avo" panose="02040603050506020204" pitchFamily="18" charset="0"/>
              </a:rPr>
              <a:t>Điều khiển từ</a:t>
            </a:r>
          </a:p>
          <a:p>
            <a:pPr>
              <a:lnSpc>
                <a:spcPct val="150000"/>
              </a:lnSpc>
            </a:pPr>
            <a:r>
              <a:rPr lang="en-US" sz="1600" smtClean="0">
                <a:latin typeface="SVN-Avo" panose="02040603050506020204" pitchFamily="18" charset="0"/>
              </a:rPr>
              <a:t>nửa vòng </a:t>
            </a:r>
            <a:r>
              <a:rPr lang="en-US" sz="1600" b="1" smtClean="0">
                <a:solidFill>
                  <a:srgbClr val="00A9A7"/>
                </a:solidFill>
                <a:latin typeface="SVN-Avo" panose="02040603050506020204" pitchFamily="18" charset="0"/>
              </a:rPr>
              <a:t>trái đất</a:t>
            </a:r>
            <a:endParaRPr lang="en-US" sz="1600" b="1">
              <a:solidFill>
                <a:srgbClr val="00A9A7"/>
              </a:solidFill>
              <a:latin typeface="SVN-Avo" panose="0204060305050602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26382" y="4568260"/>
            <a:ext cx="20233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mtClean="0">
                <a:solidFill>
                  <a:schemeClr val="bg1"/>
                </a:solidFill>
                <a:latin typeface="SVN-Avo" panose="02040603050506020204" pitchFamily="18" charset="0"/>
              </a:rPr>
              <a:t>PureFlat</a:t>
            </a:r>
          </a:p>
          <a:p>
            <a:pPr>
              <a:lnSpc>
                <a:spcPct val="150000"/>
              </a:lnSpc>
            </a:pPr>
            <a:r>
              <a:rPr lang="en-US" sz="1600" smtClean="0">
                <a:solidFill>
                  <a:schemeClr val="bg1"/>
                </a:solidFill>
                <a:latin typeface="SVN-Avo" panose="02040603050506020204" pitchFamily="18" charset="0"/>
              </a:rPr>
              <a:t>Thật thích khi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SVN-Avo" panose="02040603050506020204" pitchFamily="18" charset="0"/>
              </a:rPr>
              <a:t>m</a:t>
            </a:r>
            <a:r>
              <a:rPr lang="en-US" sz="1600" smtClean="0">
                <a:solidFill>
                  <a:schemeClr val="bg1"/>
                </a:solidFill>
                <a:latin typeface="SVN-Avo" panose="02040603050506020204" pitchFamily="18" charset="0"/>
              </a:rPr>
              <a:t>ỗi ngày</a:t>
            </a:r>
            <a:r>
              <a:rPr lang="en-US" sz="1600" smtClean="0">
                <a:latin typeface="SVN-Avo" panose="02040603050506020204" pitchFamily="18" charset="0"/>
              </a:rPr>
              <a:t> </a:t>
            </a:r>
            <a:r>
              <a:rPr lang="en-US" sz="1600" b="1" smtClean="0">
                <a:solidFill>
                  <a:srgbClr val="00A9A7"/>
                </a:solidFill>
                <a:latin typeface="SVN-Avo" panose="02040603050506020204" pitchFamily="18" charset="0"/>
              </a:rPr>
              <a:t>vào bếp</a:t>
            </a:r>
            <a:endParaRPr lang="en-US" sz="1600">
              <a:latin typeface="SVN-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25" y="914400"/>
            <a:ext cx="5629152" cy="2557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26" y="3733554"/>
            <a:ext cx="5629152" cy="2531916"/>
          </a:xfrm>
          <a:prstGeom prst="rect">
            <a:avLst/>
          </a:prstGeom>
        </p:spPr>
      </p:pic>
      <p:sp>
        <p:nvSpPr>
          <p:cNvPr id="12" name="Flowchart: Terminator 11"/>
          <p:cNvSpPr/>
          <p:nvPr/>
        </p:nvSpPr>
        <p:spPr>
          <a:xfrm>
            <a:off x="7229216" y="2737264"/>
            <a:ext cx="626417" cy="247445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79894" y="2772762"/>
            <a:ext cx="49725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smtClean="0">
                <a:latin typeface="SVN-Avo" panose="02040603050506020204" pitchFamily="18" charset="0"/>
              </a:rPr>
              <a:t>XEM THÊM</a:t>
            </a:r>
            <a:endParaRPr lang="en-US" sz="500">
              <a:latin typeface="SVN-Avo" panose="020406030505060202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222059" y="5614469"/>
            <a:ext cx="626417" cy="247445"/>
            <a:chOff x="12515867" y="791830"/>
            <a:chExt cx="897315" cy="323708"/>
          </a:xfrm>
        </p:grpSpPr>
        <p:sp>
          <p:nvSpPr>
            <p:cNvPr id="18" name="Flowchart: Terminator 17"/>
            <p:cNvSpPr/>
            <p:nvPr/>
          </p:nvSpPr>
          <p:spPr>
            <a:xfrm>
              <a:off x="12515867" y="791830"/>
              <a:ext cx="897315" cy="323708"/>
            </a:xfrm>
            <a:prstGeom prst="flowChartTermina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588461" y="838268"/>
              <a:ext cx="617439" cy="210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smtClean="0">
                  <a:solidFill>
                    <a:schemeClr val="bg1"/>
                  </a:solidFill>
                  <a:latin typeface="SVN-Avo" panose="02040603050506020204" pitchFamily="18" charset="0"/>
                </a:rPr>
                <a:t>XEM THÊM</a:t>
              </a:r>
              <a:endParaRPr lang="en-US" sz="500">
                <a:solidFill>
                  <a:schemeClr val="bg1"/>
                </a:solidFill>
                <a:latin typeface="SVN-Avo" panose="02040603050506020204" pitchFamily="18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3781" y="965827"/>
            <a:ext cx="4905953" cy="32918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4516" y="3808883"/>
            <a:ext cx="4905953" cy="3291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509" y="6372494"/>
            <a:ext cx="10997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 </a:t>
            </a:r>
            <a:r>
              <a:rPr lang="en-US"/>
              <a:t>Lưu ý </a:t>
            </a:r>
            <a:r>
              <a:rPr lang="en-US"/>
              <a:t>canh </a:t>
            </a:r>
            <a:r>
              <a:rPr lang="en-US" smtClean="0"/>
              <a:t>hàng, kích thước và màu sắc </a:t>
            </a:r>
            <a:r>
              <a:rPr lang="en-US"/>
              <a:t>của text như yêu cầu, đừng để bị hình ảnh và text chồng </a:t>
            </a:r>
            <a:r>
              <a:rPr lang="en-US"/>
              <a:t>lấn </a:t>
            </a:r>
            <a:r>
              <a:rPr lang="en-US" smtClean="0"/>
              <a:t>nhau nhìn rối</a:t>
            </a:r>
            <a:endParaRPr lang="en-US"/>
          </a:p>
          <a:p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6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7881" y="3758150"/>
            <a:ext cx="5607841" cy="2802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7881" y="617460"/>
            <a:ext cx="5816298" cy="29066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6861" y="100513"/>
            <a:ext cx="90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Hiện tại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854017" y="12060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Cần đổi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2063" y="1387528"/>
            <a:ext cx="17203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mtClean="0">
                <a:latin typeface="SVN-Avo" panose="02040603050506020204" pitchFamily="18" charset="0"/>
              </a:rPr>
              <a:t>PureJet</a:t>
            </a:r>
          </a:p>
          <a:p>
            <a:pPr>
              <a:lnSpc>
                <a:spcPct val="150000"/>
              </a:lnSpc>
            </a:pPr>
            <a:r>
              <a:rPr lang="en-US" sz="1600" smtClean="0">
                <a:latin typeface="SVN-Avo" panose="02040603050506020204" pitchFamily="18" charset="0"/>
              </a:rPr>
              <a:t>Khi giặt giũ là</a:t>
            </a:r>
          </a:p>
          <a:p>
            <a:pPr>
              <a:lnSpc>
                <a:spcPct val="150000"/>
              </a:lnSpc>
            </a:pPr>
            <a:r>
              <a:rPr lang="en-US" sz="1600" smtClean="0">
                <a:latin typeface="SVN-Avo" panose="02040603050506020204" pitchFamily="18" charset="0"/>
              </a:rPr>
              <a:t>niềm </a:t>
            </a:r>
            <a:r>
              <a:rPr lang="en-US" sz="1600" b="1" smtClean="0">
                <a:solidFill>
                  <a:srgbClr val="00A9A7"/>
                </a:solidFill>
                <a:latin typeface="SVN-Avo" panose="02040603050506020204" pitchFamily="18" charset="0"/>
              </a:rPr>
              <a:t>hứng khởi</a:t>
            </a:r>
            <a:endParaRPr lang="en-US" sz="1600" b="1">
              <a:solidFill>
                <a:srgbClr val="00A9A7"/>
              </a:solidFill>
              <a:latin typeface="SVN-Avo" panose="0204060305050602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18585" y="4438083"/>
            <a:ext cx="19014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mtClean="0">
                <a:solidFill>
                  <a:schemeClr val="bg1"/>
                </a:solidFill>
                <a:latin typeface="SVN-Avo" panose="02040603050506020204" pitchFamily="18" charset="0"/>
              </a:rPr>
              <a:t>Simplify Cooking</a:t>
            </a:r>
          </a:p>
          <a:p>
            <a:pPr>
              <a:lnSpc>
                <a:spcPct val="150000"/>
              </a:lnSpc>
            </a:pPr>
            <a:r>
              <a:rPr lang="en-US" sz="1600" smtClean="0">
                <a:solidFill>
                  <a:schemeClr val="bg1"/>
                </a:solidFill>
                <a:latin typeface="SVN-Avo" panose="02040603050506020204" pitchFamily="18" charset="0"/>
              </a:rPr>
              <a:t>Ẩm thực trở </a:t>
            </a:r>
          </a:p>
          <a:p>
            <a:pPr>
              <a:lnSpc>
                <a:spcPct val="150000"/>
              </a:lnSpc>
            </a:pPr>
            <a:r>
              <a:rPr lang="en-US" sz="1600" smtClean="0">
                <a:solidFill>
                  <a:schemeClr val="bg1"/>
                </a:solidFill>
                <a:latin typeface="SVN-Avo" panose="02040603050506020204" pitchFamily="18" charset="0"/>
              </a:rPr>
              <a:t>thành </a:t>
            </a:r>
            <a:r>
              <a:rPr lang="en-US" sz="1600" b="1" smtClean="0">
                <a:solidFill>
                  <a:srgbClr val="00A9A7"/>
                </a:solidFill>
                <a:latin typeface="SVN-Avo" panose="02040603050506020204" pitchFamily="18" charset="0"/>
              </a:rPr>
              <a:t>nghệ thuật</a:t>
            </a:r>
            <a:endParaRPr lang="en-US" sz="1600">
              <a:latin typeface="SVN-Avo" panose="0204060305050602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26" y="829115"/>
            <a:ext cx="5629152" cy="2569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26" y="3758149"/>
            <a:ext cx="5636902" cy="25595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18585" y="2465043"/>
            <a:ext cx="49725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smtClean="0">
                <a:latin typeface="SVN-Avo" panose="02040603050506020204" pitchFamily="18" charset="0"/>
              </a:rPr>
              <a:t>XEM THÊM</a:t>
            </a:r>
            <a:endParaRPr lang="en-US" sz="500">
              <a:latin typeface="SVN-Avo" panose="02040603050506020204" pitchFamily="18" charset="0"/>
            </a:endParaRPr>
          </a:p>
        </p:txBody>
      </p:sp>
      <p:sp>
        <p:nvSpPr>
          <p:cNvPr id="12" name="Flowchart: Terminator 11"/>
          <p:cNvSpPr/>
          <p:nvPr/>
        </p:nvSpPr>
        <p:spPr>
          <a:xfrm>
            <a:off x="6954002" y="2423405"/>
            <a:ext cx="626417" cy="247445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091292" y="5469244"/>
            <a:ext cx="626417" cy="247445"/>
            <a:chOff x="12515867" y="791830"/>
            <a:chExt cx="897315" cy="323708"/>
          </a:xfrm>
        </p:grpSpPr>
        <p:sp>
          <p:nvSpPr>
            <p:cNvPr id="15" name="Flowchart: Terminator 14"/>
            <p:cNvSpPr/>
            <p:nvPr/>
          </p:nvSpPr>
          <p:spPr>
            <a:xfrm>
              <a:off x="12515867" y="791830"/>
              <a:ext cx="897315" cy="323708"/>
            </a:xfrm>
            <a:prstGeom prst="flowChartTermina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588461" y="838268"/>
              <a:ext cx="617439" cy="210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smtClean="0">
                  <a:solidFill>
                    <a:schemeClr val="bg1"/>
                  </a:solidFill>
                  <a:latin typeface="SVN-Avo" panose="02040603050506020204" pitchFamily="18" charset="0"/>
                </a:rPr>
                <a:t>XEM THÊM</a:t>
              </a:r>
              <a:endParaRPr lang="en-US" sz="500">
                <a:solidFill>
                  <a:schemeClr val="bg1"/>
                </a:solidFill>
                <a:latin typeface="SVN-Avo" panose="02040603050506020204" pitchFamily="18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0391" y="800977"/>
            <a:ext cx="5558374" cy="3524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4515" y="3811417"/>
            <a:ext cx="5558374" cy="35248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40680" y="6534834"/>
            <a:ext cx="110650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Lưu ý canh hàng, kích thước và màu sắc của text như yêu cầu, đừng để bị hình ảnh và text chồng lấn nhau nhìn rối</a:t>
            </a:r>
          </a:p>
          <a:p>
            <a:r>
              <a:rPr lang="en-US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5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598" y="1216829"/>
            <a:ext cx="5701283" cy="28491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6861" y="100513"/>
            <a:ext cx="90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Hiện tại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854017" y="12060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Cần đổi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22822" y="1906988"/>
            <a:ext cx="2201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mtClean="0">
                <a:solidFill>
                  <a:schemeClr val="bg1"/>
                </a:solidFill>
                <a:latin typeface="SVN-Avo" panose="02040603050506020204" pitchFamily="18" charset="0"/>
              </a:rPr>
              <a:t>Auro Dry</a:t>
            </a:r>
          </a:p>
          <a:p>
            <a:pPr>
              <a:lnSpc>
                <a:spcPct val="150000"/>
              </a:lnSpc>
            </a:pPr>
            <a:r>
              <a:rPr lang="en-US" sz="1600" b="1" smtClean="0">
                <a:solidFill>
                  <a:srgbClr val="00A9A7"/>
                </a:solidFill>
                <a:latin typeface="SVN-Avo" panose="02040603050506020204" pitchFamily="18" charset="0"/>
              </a:rPr>
              <a:t>Công nghệ </a:t>
            </a:r>
            <a:r>
              <a:rPr lang="en-US" sz="1600" smtClean="0">
                <a:solidFill>
                  <a:schemeClr val="bg1"/>
                </a:solidFill>
                <a:latin typeface="SVN-Avo" panose="02040603050506020204" pitchFamily="18" charset="0"/>
              </a:rPr>
              <a:t>gắn kết </a:t>
            </a:r>
          </a:p>
          <a:p>
            <a:pPr>
              <a:lnSpc>
                <a:spcPct val="150000"/>
              </a:lnSpc>
            </a:pPr>
            <a:r>
              <a:rPr lang="en-US" sz="1600" smtClean="0">
                <a:solidFill>
                  <a:schemeClr val="bg1"/>
                </a:solidFill>
                <a:latin typeface="SVN-Avo" panose="02040603050506020204" pitchFamily="18" charset="0"/>
              </a:rPr>
              <a:t>yêu thương</a:t>
            </a:r>
            <a:endParaRPr lang="en-US" sz="1600">
              <a:solidFill>
                <a:schemeClr val="bg1"/>
              </a:solidFill>
              <a:latin typeface="SVN-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376" y="1216829"/>
            <a:ext cx="5608978" cy="25595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509" y="1252474"/>
            <a:ext cx="5558374" cy="35248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606262" y="2977238"/>
            <a:ext cx="626417" cy="247445"/>
            <a:chOff x="12515867" y="791830"/>
            <a:chExt cx="897315" cy="323708"/>
          </a:xfrm>
        </p:grpSpPr>
        <p:sp>
          <p:nvSpPr>
            <p:cNvPr id="12" name="Flowchart: Terminator 11"/>
            <p:cNvSpPr/>
            <p:nvPr/>
          </p:nvSpPr>
          <p:spPr>
            <a:xfrm>
              <a:off x="12515867" y="791830"/>
              <a:ext cx="897315" cy="323708"/>
            </a:xfrm>
            <a:prstGeom prst="flowChartTermina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588461" y="838268"/>
              <a:ext cx="617439" cy="210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smtClean="0">
                  <a:solidFill>
                    <a:schemeClr val="bg1"/>
                  </a:solidFill>
                  <a:latin typeface="SVN-Avo" panose="02040603050506020204" pitchFamily="18" charset="0"/>
                </a:rPr>
                <a:t>XEM THÊM</a:t>
              </a:r>
              <a:endParaRPr lang="en-US" sz="500">
                <a:solidFill>
                  <a:schemeClr val="bg1"/>
                </a:solidFill>
                <a:latin typeface="SVN-Avo" panose="02040603050506020204" pitchFamily="18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661737" y="4650150"/>
            <a:ext cx="11134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Lưu ý canh hàng, kích thước và màu sắc của text như yêu cầu, đừng để bị hình ảnh và text chồng lấn nhau nhìn rối</a:t>
            </a:r>
          </a:p>
          <a:p>
            <a:r>
              <a:rPr lang="en-US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56059" y="-81338"/>
            <a:ext cx="90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Hiện tại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824373" y="-34948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Cần </a:t>
            </a:r>
            <a:r>
              <a:rPr lang="en-US" smtClean="0"/>
              <a:t>hiển thị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151" y="334384"/>
            <a:ext cx="5407470" cy="22969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326" y="334384"/>
            <a:ext cx="5414530" cy="23106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43309" y="864959"/>
            <a:ext cx="17860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smtClean="0">
                <a:solidFill>
                  <a:schemeClr val="bg1"/>
                </a:solidFill>
                <a:latin typeface="SVN-Avo" panose="02040603050506020204" pitchFamily="18" charset="0"/>
              </a:rPr>
              <a:t>Lò nướng đa chức năng</a:t>
            </a:r>
          </a:p>
          <a:p>
            <a:pPr>
              <a:lnSpc>
                <a:spcPct val="150000"/>
              </a:lnSpc>
            </a:pPr>
            <a:r>
              <a:rPr lang="en-US" sz="1600" b="1" smtClean="0">
                <a:solidFill>
                  <a:schemeClr val="bg1"/>
                </a:solidFill>
                <a:latin typeface="SVN-Avo" panose="02040603050506020204" pitchFamily="18" charset="0"/>
              </a:rPr>
              <a:t>Thiết kế chuẩn</a:t>
            </a:r>
          </a:p>
          <a:p>
            <a:pPr>
              <a:lnSpc>
                <a:spcPct val="150000"/>
              </a:lnSpc>
            </a:pPr>
            <a:r>
              <a:rPr lang="en-US" sz="1600" b="1" smtClean="0">
                <a:solidFill>
                  <a:schemeClr val="bg1"/>
                </a:solidFill>
                <a:latin typeface="SVN-Avo" panose="02040603050506020204" pitchFamily="18" charset="0"/>
              </a:rPr>
              <a:t>Nướng chín đều</a:t>
            </a:r>
            <a:endParaRPr lang="en-US" sz="1600">
              <a:solidFill>
                <a:schemeClr val="bg1"/>
              </a:solidFill>
              <a:latin typeface="SVN-Avo" panose="02040603050506020204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526749" y="1903677"/>
            <a:ext cx="626417" cy="247445"/>
            <a:chOff x="12515867" y="791830"/>
            <a:chExt cx="897315" cy="323708"/>
          </a:xfrm>
        </p:grpSpPr>
        <p:sp>
          <p:nvSpPr>
            <p:cNvPr id="15" name="Flowchart: Terminator 14"/>
            <p:cNvSpPr/>
            <p:nvPr/>
          </p:nvSpPr>
          <p:spPr>
            <a:xfrm>
              <a:off x="12515867" y="791830"/>
              <a:ext cx="897315" cy="323708"/>
            </a:xfrm>
            <a:prstGeom prst="flowChartTermina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588461" y="838268"/>
              <a:ext cx="617439" cy="210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smtClean="0">
                  <a:solidFill>
                    <a:schemeClr val="bg1"/>
                  </a:solidFill>
                  <a:latin typeface="SVN-Avo" panose="02040603050506020204" pitchFamily="18" charset="0"/>
                </a:rPr>
                <a:t>XEM THÊM</a:t>
              </a:r>
              <a:endParaRPr lang="en-US" sz="500">
                <a:solidFill>
                  <a:schemeClr val="bg1"/>
                </a:solidFill>
                <a:latin typeface="SVN-Avo" panose="02040603050506020204" pitchFamily="18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152" y="2846914"/>
            <a:ext cx="5407470" cy="18720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326" y="2846914"/>
            <a:ext cx="2715664" cy="18720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991" y="2846914"/>
            <a:ext cx="2715664" cy="18720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534527" y="2827430"/>
            <a:ext cx="22092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smtClean="0">
                <a:solidFill>
                  <a:schemeClr val="bg1"/>
                </a:solidFill>
                <a:latin typeface="SVN-Avo" panose="02040603050506020204" pitchFamily="18" charset="0"/>
              </a:rPr>
              <a:t>Dịch vụ hậu mãi</a:t>
            </a:r>
          </a:p>
          <a:p>
            <a:pPr algn="ctr">
              <a:lnSpc>
                <a:spcPct val="150000"/>
              </a:lnSpc>
            </a:pPr>
            <a:r>
              <a:rPr lang="en-US" sz="1400" b="1" smtClean="0">
                <a:solidFill>
                  <a:srgbClr val="FFFF00"/>
                </a:solidFill>
                <a:latin typeface="SVN-Avo" panose="02040603050506020204" pitchFamily="18" charset="0"/>
              </a:rPr>
              <a:t>tiên phong &amp; đẳng cấp</a:t>
            </a:r>
            <a:endParaRPr lang="en-US" sz="1400" b="1">
              <a:solidFill>
                <a:srgbClr val="FFFF00"/>
              </a:solidFill>
              <a:latin typeface="SVN-Avo" panose="0204060305050602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43744" y="2819746"/>
            <a:ext cx="19062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smtClean="0">
                <a:solidFill>
                  <a:schemeClr val="bg1"/>
                </a:solidFill>
                <a:latin typeface="SVN-Avo" panose="02040603050506020204" pitchFamily="18" charset="0"/>
              </a:rPr>
              <a:t>Áp dụng riêng</a:t>
            </a:r>
            <a:r>
              <a:rPr lang="en-US" sz="1400" b="1">
                <a:solidFill>
                  <a:srgbClr val="00A9A7"/>
                </a:solidFill>
                <a:latin typeface="SVN-Avo" panose="02040603050506020204" pitchFamily="18" charset="0"/>
              </a:rPr>
              <a:t> </a:t>
            </a:r>
            <a:r>
              <a:rPr lang="en-US" sz="1400" smtClean="0">
                <a:solidFill>
                  <a:schemeClr val="bg1"/>
                </a:solidFill>
                <a:latin typeface="SVN-Avo" panose="02040603050506020204" pitchFamily="18" charset="0"/>
              </a:rPr>
              <a:t>cho</a:t>
            </a:r>
          </a:p>
          <a:p>
            <a:pPr algn="ctr">
              <a:lnSpc>
                <a:spcPct val="150000"/>
              </a:lnSpc>
            </a:pPr>
            <a:r>
              <a:rPr lang="en-US" sz="1400" b="1">
                <a:solidFill>
                  <a:srgbClr val="00A9A7"/>
                </a:solidFill>
                <a:latin typeface="SVN-Avo" panose="02040603050506020204" pitchFamily="18" charset="0"/>
              </a:rPr>
              <a:t>đ</a:t>
            </a:r>
            <a:r>
              <a:rPr lang="en-US" sz="1400" b="1" smtClean="0">
                <a:solidFill>
                  <a:srgbClr val="00A9A7"/>
                </a:solidFill>
                <a:latin typeface="SVN-Avo" panose="02040603050506020204" pitchFamily="18" charset="0"/>
              </a:rPr>
              <a:t>iều hòa treo tường</a:t>
            </a:r>
            <a:endParaRPr lang="en-US" sz="1400" smtClean="0">
              <a:solidFill>
                <a:srgbClr val="00A9A7"/>
              </a:solidFill>
              <a:latin typeface="SVN-Avo" panose="020406030505060202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92" y="4816662"/>
            <a:ext cx="5443589" cy="12985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326" y="4816662"/>
            <a:ext cx="5443589" cy="1298577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753138" y="5264304"/>
            <a:ext cx="2155970" cy="473369"/>
          </a:xfrm>
          <a:prstGeom prst="rect">
            <a:avLst/>
          </a:prstGeom>
          <a:solidFill>
            <a:srgbClr val="353633"/>
          </a:solidFill>
          <a:ln>
            <a:solidFill>
              <a:srgbClr val="353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911670" y="5208389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" smtClean="0">
                <a:solidFill>
                  <a:srgbClr val="00A9A7"/>
                </a:solidFill>
                <a:latin typeface="SVN-Avo" panose="02040603050506020204" pitchFamily="18" charset="0"/>
              </a:rPr>
              <a:t>Để cập nhật tin tức từ Hisense Việt Nam</a:t>
            </a:r>
          </a:p>
          <a:p>
            <a:pPr>
              <a:lnSpc>
                <a:spcPct val="150000"/>
              </a:lnSpc>
            </a:pPr>
            <a:r>
              <a:rPr lang="en-US" sz="1400" b="1" smtClean="0">
                <a:solidFill>
                  <a:schemeClr val="bg1"/>
                </a:solidFill>
                <a:latin typeface="SVN-Avo" panose="02040603050506020204" pitchFamily="18" charset="0"/>
              </a:rPr>
              <a:t>Vui lòng nhập email</a:t>
            </a:r>
            <a:endParaRPr lang="en-US" sz="1400" b="1">
              <a:solidFill>
                <a:schemeClr val="bg1"/>
              </a:solidFill>
              <a:latin typeface="SVN-Avo" panose="02040603050506020204" pitchFamily="18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0083" y="6184231"/>
            <a:ext cx="1644735" cy="4943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19529" y="6141341"/>
            <a:ext cx="662183" cy="4902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2877" y="6567363"/>
            <a:ext cx="11729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* Lưu ý canh hàng, kích thước và màu sắc của text như yêu cầu, đừng để bị hình ảnh và text chồng lấn nhau nhìn rối</a:t>
            </a:r>
          </a:p>
          <a:p>
            <a:r>
              <a:rPr lang="en-US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5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2- Landing Page TV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21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74771" y="329451"/>
            <a:ext cx="90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Hiện tại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66" y="812094"/>
            <a:ext cx="8876746" cy="38297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493658">
            <a:off x="571521" y="2032393"/>
            <a:ext cx="8952637" cy="667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72114" y="2909251"/>
            <a:ext cx="914400" cy="159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147027" y="3068277"/>
            <a:ext cx="914400" cy="159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41695" y="3167668"/>
            <a:ext cx="914400" cy="159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047839" y="3197883"/>
            <a:ext cx="914400" cy="159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69332" y="3257518"/>
            <a:ext cx="914400" cy="159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66462" y="5204467"/>
            <a:ext cx="1553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mtClean="0">
                <a:latin typeface="SVN-Avo" panose="02040603050506020204" pitchFamily="18" charset="0"/>
              </a:rPr>
              <a:t>CÁC TÍNH NĂNG MỞ RỘNG</a:t>
            </a:r>
            <a:endParaRPr lang="en-US" sz="800" b="1">
              <a:latin typeface="SVN-Avo" panose="02040603050506020204" pitchFamily="18" charset="0"/>
            </a:endParaRPr>
          </a:p>
        </p:txBody>
      </p:sp>
      <p:cxnSp>
        <p:nvCxnSpPr>
          <p:cNvPr id="23" name="Straight Arrow Connector 22"/>
          <p:cNvCxnSpPr>
            <a:stCxn id="21" idx="0"/>
          </p:cNvCxnSpPr>
          <p:nvPr/>
        </p:nvCxnSpPr>
        <p:spPr>
          <a:xfrm flipH="1" flipV="1">
            <a:off x="1206148" y="3068277"/>
            <a:ext cx="637129" cy="2136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0"/>
          </p:cNvCxnSpPr>
          <p:nvPr/>
        </p:nvCxnSpPr>
        <p:spPr>
          <a:xfrm flipV="1">
            <a:off x="1843277" y="3147791"/>
            <a:ext cx="794814" cy="2056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950623" y="3277396"/>
            <a:ext cx="2132505" cy="1876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103832" y="3306817"/>
            <a:ext cx="3170939" cy="1867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289687" y="3376788"/>
            <a:ext cx="4637263" cy="179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815423" y="2690699"/>
            <a:ext cx="1752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smtClean="0">
                <a:solidFill>
                  <a:srgbClr val="FF0000"/>
                </a:solidFill>
              </a:rPr>
              <a:t>Đườ</a:t>
            </a:r>
            <a:r>
              <a:rPr lang="en-US" b="1" smtClean="0">
                <a:solidFill>
                  <a:srgbClr val="FF0000"/>
                </a:solidFill>
              </a:rPr>
              <a:t>ng chéo </a:t>
            </a:r>
          </a:p>
          <a:p>
            <a:r>
              <a:rPr lang="en-US" b="1" smtClean="0">
                <a:solidFill>
                  <a:srgbClr val="FF0000"/>
                </a:solidFill>
              </a:rPr>
              <a:t>không liền mạch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34" name="Left Arrow 33"/>
          <p:cNvSpPr/>
          <p:nvPr/>
        </p:nvSpPr>
        <p:spPr>
          <a:xfrm>
            <a:off x="8970106" y="2670711"/>
            <a:ext cx="894797" cy="7557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6253" y="5098757"/>
            <a:ext cx="539015" cy="4239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Thay text</a:t>
            </a:r>
            <a:endParaRPr lang="en-US" sz="120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4870" y="5522692"/>
            <a:ext cx="1232734" cy="111894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0203" y="5522692"/>
            <a:ext cx="1194166" cy="111894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6968" y="5522692"/>
            <a:ext cx="1195452" cy="111894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759322" y="5203673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>
                <a:latin typeface="SVN-Avo" panose="02040603050506020204" pitchFamily="18" charset="0"/>
              </a:rPr>
              <a:t>Xem tất cả</a:t>
            </a:r>
            <a:endParaRPr lang="en-US" sz="800">
              <a:latin typeface="SVN-Avo" panose="02040603050506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12507" y="6284061"/>
            <a:ext cx="336379" cy="158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979096" y="6420034"/>
            <a:ext cx="336379" cy="158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642070" y="6365045"/>
            <a:ext cx="336379" cy="158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147285" y="5419117"/>
            <a:ext cx="1165222" cy="944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5147285" y="5419117"/>
            <a:ext cx="22409" cy="944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3891618" y="5419117"/>
            <a:ext cx="1255667" cy="938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77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828</Words>
  <Application>Microsoft Office PowerPoint</Application>
  <PresentationFormat>Widescreen</PresentationFormat>
  <Paragraphs>146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SVN-Avo</vt:lpstr>
      <vt:lpstr>Office Theme</vt:lpstr>
      <vt:lpstr>1- Home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2- Landing Page TV</vt:lpstr>
      <vt:lpstr>PowerPoint Presentation</vt:lpstr>
      <vt:lpstr>3- Landing Page Điện Gia Dụng</vt:lpstr>
      <vt:lpstr>PowerPoint Presentation</vt:lpstr>
      <vt:lpstr>4- Landing Page Điều Hòa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5- Trang sản phẩm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114</cp:revision>
  <dcterms:created xsi:type="dcterms:W3CDTF">2020-11-05T07:00:22Z</dcterms:created>
  <dcterms:modified xsi:type="dcterms:W3CDTF">2020-11-14T05:23:31Z</dcterms:modified>
</cp:coreProperties>
</file>